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0892D-6E6C-4A8A-A03F-5EF29F8A245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AD57-F84F-45EE-9328-26E9D55FD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4AA88-5135-4F66-9551-FA39D3C068D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0B1F-D9CD-4CC5-8E8F-5B7CBA51A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A7DDB-303F-4F15-9023-D3F53BFFF82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3C84C-D276-4239-BB92-09A5CBC81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92FF-C34B-4D22-9CC2-4278DA35C8AD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0D70D-8524-4CF4-AE80-D9E2F5AAF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B07AC-FB48-4461-95F6-92383C9D758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20129-08D2-4D21-899B-95E01B000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C6C94-96D3-47D8-801D-9BF66552900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69989-5189-4B8F-BD2C-3F86BC05D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B606B-E860-414F-B6EC-E66197AACAC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279B-310E-45BB-9C36-C00F18501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925E-E274-43B0-9CD5-3B24C499C5B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30C7C-F96F-4FD7-93D3-D9C588396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49D6-A1F5-441C-A623-7BFA115AC23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A572-ED67-4DBF-ACF0-8156E3D1B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E8DB0-61CE-4137-A5DC-62BAA20AC4C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DA47F-373E-4165-90DF-D4060044E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EF870-CD02-4957-A049-F099153248EB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884D0-2CF1-404A-A6BC-3B3936D9C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2CA02957-AF37-4064-B1D4-D8B48675908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6A89E06-8EDD-42DF-B552-DA61A94E5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ПСИХОЛОГІЯ УПРАВЛІННЯ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300" b="1" smtClean="0">
                <a:latin typeface="Times New Roman" pitchFamily="18" charset="0"/>
              </a:rPr>
              <a:t>Предметом </a:t>
            </a:r>
            <a:r>
              <a:rPr lang="ru-RU" sz="23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300" smtClean="0">
                <a:latin typeface="Times New Roman" pitchFamily="18" charset="0"/>
              </a:rPr>
              <a:t>є </a:t>
            </a:r>
            <a:r>
              <a:rPr lang="ru-RU" sz="2300" smtClean="0">
                <a:latin typeface="Times New Roman" pitchFamily="18" charset="0"/>
              </a:rPr>
              <a:t>психологічні особливості діяльності керівництва (менеджерів).</a:t>
            </a:r>
            <a:endParaRPr lang="uk-UA" sz="23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300" b="1" smtClean="0">
                <a:latin typeface="Times New Roman" pitchFamily="18" charset="0"/>
              </a:rPr>
              <a:t>Мета дисципліни </a:t>
            </a:r>
            <a:r>
              <a:rPr lang="ru-RU" sz="2300" smtClean="0">
                <a:latin typeface="Times New Roman" pitchFamily="18" charset="0"/>
              </a:rPr>
              <a:t>– розкриття психологічних аспектів управлінських взаємин, котрі функціонують у процесі міжособистісної і міжгрупової взаємодії людей, залучених у трудову діяльність. Її досягнення передбачає ознайомлення студентів із загальною парадигмою, концепціями та науковими школами у царині психології управління та прийомами використання методичного інструментарію цієї галузі в практичній професійній діяльності майбутнього фахівця.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300" b="1" smtClean="0">
                <a:latin typeface="Times New Roman" pitchFamily="18" charset="0"/>
              </a:rPr>
              <a:t>Завдання дисципліни </a:t>
            </a:r>
            <a:r>
              <a:rPr lang="ru-RU" sz="2300" smtClean="0">
                <a:latin typeface="Times New Roman" pitchFamily="18" charset="0"/>
              </a:rPr>
              <a:t>- сформувати цілісну систему знань з психології управління, що стосуються феномену, загальних засад, методології, структури, функцій, історії розвитку та її провідних сучасних тенденцій; розкрити соціально-психологічні особливості управління, психології управлінської діяльності, психологічних особливостей особистості управлінця та стилів його взаємодії з підлеглими; навчити майбутніх управлінців формувати команду з працівників організації шляхом професійного відбору, розробки ефективної системи мотивування праці та створення позитивного психологічного мікроклімату в колективі; організовувати та вести переговори, ділові бесіди, телефонні розмови та проводити психологічні тренінги для вироблення відповідних навичок і вмінь персоналу очолюваної установи.</a:t>
            </a:r>
            <a:endParaRPr lang="en-US" sz="23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atin typeface="Times New Roman" pitchFamily="18" charset="0"/>
              </a:rPr>
              <a:t>Вивчення </a:t>
            </a:r>
            <a:r>
              <a:rPr lang="uk-UA" sz="2400" dirty="0" smtClean="0">
                <a:latin typeface="Times New Roman" pitchFamily="18" charset="0"/>
              </a:rPr>
              <a:t>навчальної дисципліни передбачає формування та розвиток у студентів загальних та фахових </a:t>
            </a:r>
            <a:r>
              <a:rPr lang="uk-UA" sz="2400" b="1" dirty="0" err="1" smtClean="0">
                <a:latin typeface="Times New Roman" pitchFamily="18" charset="0"/>
              </a:rPr>
              <a:t>компетентностей</a:t>
            </a:r>
            <a:r>
              <a:rPr lang="uk-UA" sz="2400" dirty="0" smtClean="0">
                <a:latin typeface="Times New Roman" pitchFamily="18" charset="0"/>
              </a:rPr>
              <a:t>: </a:t>
            </a:r>
          </a:p>
          <a:p>
            <a:r>
              <a:rPr lang="uk-UA" sz="2400" dirty="0" smtClean="0">
                <a:latin typeface="Times New Roman" pitchFamily="18" charset="0"/>
              </a:rPr>
              <a:t>здатність зберігати та примножувати моральні, культурні, наукові цінності та примножувати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</a:t>
            </a:r>
          </a:p>
          <a:p>
            <a:r>
              <a:rPr lang="uk-UA" sz="2400" dirty="0">
                <a:latin typeface="Times New Roman" pitchFamily="18" charset="0"/>
              </a:rPr>
              <a:t>Знання та розуміння предметної області та розуміння професійної діяльності. </a:t>
            </a:r>
            <a:endParaRPr lang="uk-UA" sz="2400" dirty="0">
              <a:latin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</a:rPr>
              <a:t>Навички </a:t>
            </a:r>
            <a:r>
              <a:rPr lang="uk-UA" sz="2400" dirty="0">
                <a:latin typeface="Times New Roman" pitchFamily="18" charset="0"/>
              </a:rPr>
              <a:t>використання інформаційних і комунікаційних технологій. </a:t>
            </a:r>
            <a:endParaRPr lang="uk-UA" sz="2400" dirty="0">
              <a:latin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sz="2400" dirty="0">
              <a:latin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визначати перспективи розвитку організації. </a:t>
            </a:r>
            <a:endParaRPr lang="ru-RU" sz="2400" dirty="0">
              <a:latin typeface="Times New Roman" pitchFamily="18" charset="0"/>
            </a:endParaRPr>
          </a:p>
          <a:p>
            <a:endParaRPr lang="ru-RU" dirty="0"/>
          </a:p>
          <a:p>
            <a:endParaRPr lang="uk-UA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uk-UA" sz="2000" b="1" i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sz="2000" b="1" i="1" dirty="0" smtClean="0">
                <a:latin typeface="Times New Roman" pitchFamily="18" charset="0"/>
              </a:rPr>
              <a:t>Програмні </a:t>
            </a:r>
            <a:r>
              <a:rPr lang="uk-UA" sz="20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2000" dirty="0" smtClean="0">
                <a:latin typeface="Times New Roman" pitchFamily="18" charset="0"/>
              </a:rPr>
              <a:t> </a:t>
            </a:r>
            <a:endParaRPr lang="uk-UA" sz="20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ru-RU" sz="20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Знати свої права і обов’язки як </a:t>
            </a:r>
            <a:r>
              <a:rPr lang="uk-UA" sz="2000" dirty="0">
                <a:latin typeface="Times New Roman" pitchFamily="18" charset="0"/>
              </a:rPr>
              <a:t>члена суспільства</a:t>
            </a:r>
            <a:r>
              <a:rPr lang="uk-UA" sz="2000" dirty="0">
                <a:latin typeface="Times New Roman" pitchFamily="18" charset="0"/>
              </a:rPr>
              <a:t>, усвідомлювати цінності громадянського суспільства, верховенства права, прав і свобод людини і громадянина в Україні. </a:t>
            </a:r>
            <a:endParaRPr lang="uk-UA" sz="2000" dirty="0">
              <a:latin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Демонструвати знання теорій, методів і функцій менеджменту, сучасних концепцій лідерства. 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Демонструвати </a:t>
            </a:r>
            <a:r>
              <a:rPr lang="uk-UA" sz="2000" dirty="0">
                <a:latin typeface="Times New Roman" pitchFamily="18" charset="0"/>
              </a:rPr>
              <a:t>навички виявлення проблем та обґрунтування управлінських рішень</a:t>
            </a:r>
            <a:r>
              <a:rPr lang="uk-UA" sz="2000" dirty="0">
                <a:latin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Демонструвати </a:t>
            </a:r>
            <a:r>
              <a:rPr lang="uk-UA" sz="2000" dirty="0">
                <a:latin typeface="Times New Roman" pitchFamily="18" charset="0"/>
              </a:rPr>
              <a:t>навички аналізу ситуації та здійснення комунікації у різних сферах діяльності організації. 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Оцінювати </a:t>
            </a:r>
            <a:r>
              <a:rPr lang="uk-UA" sz="2000" dirty="0">
                <a:latin typeface="Times New Roman" pitchFamily="18" charset="0"/>
              </a:rPr>
              <a:t>правові, соціальні та економічні наслідки функціонування організації. </a:t>
            </a:r>
            <a:endParaRPr lang="ru-RU" sz="2000" dirty="0">
              <a:latin typeface="Times New Roman" pitchFamily="18" charset="0"/>
            </a:endParaRPr>
          </a:p>
          <a:p>
            <a:endParaRPr lang="ru-RU" dirty="0"/>
          </a:p>
          <a:p>
            <a:pPr>
              <a:lnSpc>
                <a:spcPct val="80000"/>
              </a:lnSpc>
              <a:buFontTx/>
              <a:buNone/>
            </a:pPr>
            <a:endParaRPr lang="ru-RU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107950" y="692150"/>
            <a:ext cx="8928100" cy="6165850"/>
          </a:xfrm>
        </p:spPr>
        <p:txBody>
          <a:bodyPr/>
          <a:lstStyle/>
          <a:p>
            <a:r>
              <a:rPr lang="uk-UA" sz="2600" smtClean="0">
                <a:latin typeface="Times New Roman" pitchFamily="18" charset="0"/>
              </a:rPr>
              <a:t>Тема 1. </a:t>
            </a:r>
            <a:r>
              <a:rPr lang="ru-RU" sz="2600" smtClean="0">
                <a:latin typeface="Times New Roman" pitchFamily="18" charset="0"/>
              </a:rPr>
              <a:t>Теоретичні основи психології управління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2. </a:t>
            </a:r>
            <a:r>
              <a:rPr lang="ru-RU" sz="2600" smtClean="0">
                <a:latin typeface="Times New Roman" pitchFamily="18" charset="0"/>
              </a:rPr>
              <a:t>Особистість у психології управління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3. </a:t>
            </a:r>
            <a:r>
              <a:rPr lang="ru-RU" sz="2600" smtClean="0">
                <a:latin typeface="Times New Roman" pitchFamily="18" charset="0"/>
              </a:rPr>
              <a:t>Мотивація: від базових концепцій до практики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4. </a:t>
            </a:r>
            <a:r>
              <a:rPr lang="ru-RU" sz="2600" smtClean="0">
                <a:latin typeface="Times New Roman" pitchFamily="18" charset="0"/>
              </a:rPr>
              <a:t>Психологія ефективного управління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5. </a:t>
            </a:r>
            <a:r>
              <a:rPr lang="ru-RU" sz="2600" smtClean="0">
                <a:latin typeface="Times New Roman" pitchFamily="18" charset="0"/>
              </a:rPr>
              <a:t>Психологія кадрової політики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6. </a:t>
            </a:r>
            <a:r>
              <a:rPr lang="ru-RU" sz="2600" smtClean="0">
                <a:latin typeface="Times New Roman" pitchFamily="18" charset="0"/>
              </a:rPr>
              <a:t>Психологія формування організаційних структур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7. </a:t>
            </a:r>
            <a:r>
              <a:rPr lang="ru-RU" sz="2600" smtClean="0">
                <a:latin typeface="Times New Roman" pitchFamily="18" charset="0"/>
              </a:rPr>
              <a:t>Психологія ефективного ділового спілкування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8. </a:t>
            </a:r>
            <a:r>
              <a:rPr lang="ru-RU" sz="2600" smtClean="0">
                <a:latin typeface="Times New Roman" pitchFamily="18" charset="0"/>
              </a:rPr>
              <a:t>Психологічні аспекти прийняття управлінських рішень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9. </a:t>
            </a:r>
            <a:r>
              <a:rPr lang="ru-RU" sz="2600" smtClean="0">
                <a:latin typeface="Times New Roman" pitchFamily="18" charset="0"/>
              </a:rPr>
              <a:t>Імідж особистості керівника та організації </a:t>
            </a:r>
            <a:endParaRPr lang="uk-UA" sz="2600" smtClean="0">
              <a:latin typeface="Times New Roman" pitchFamily="18" charset="0"/>
            </a:endParaRPr>
          </a:p>
          <a:p>
            <a:r>
              <a:rPr lang="uk-UA" sz="2600" smtClean="0">
                <a:latin typeface="Times New Roman" pitchFamily="18" charset="0"/>
              </a:rPr>
              <a:t>Тема 10. </a:t>
            </a:r>
            <a:r>
              <a:rPr lang="ru-RU" sz="2600" smtClean="0">
                <a:latin typeface="Times New Roman" pitchFamily="18" charset="0"/>
              </a:rPr>
              <a:t>Організаційні конфлікти: їх регулювання та вирішення</a:t>
            </a:r>
            <a:endParaRPr lang="en-US" sz="2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725488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0" y="620713"/>
            <a:ext cx="9144000" cy="6237287"/>
          </a:xfrm>
        </p:spPr>
        <p:txBody>
          <a:bodyPr/>
          <a:lstStyle/>
          <a:p>
            <a:pPr eaLnBrk="1" hangingPunct="1"/>
            <a:r>
              <a:rPr lang="ru-RU" sz="2100" smtClean="0">
                <a:latin typeface="Times New Roman" pitchFamily="18" charset="0"/>
              </a:rPr>
              <a:t>Бандурка А. М. Психология управления / Бандурка А. М., Бочарова С. П., Землянская Е. В.. Харьков, 1998.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Євтушенко О. Н. Психологія управління : [науково-методичні рекомендації до семінарських занять з курсу «Психологія управління»] / О. Н. Євтушенко. Миколаїв : Вид-во ПП Шамрай, 2007. 64 с.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Психологія управління : [науково-практичні рекомендації по проведенню психологічного практикуму з курсу «Психологія управління»] / О. Н. Євтушенко. Миколаїв : Вид-во ПП Шамрай, 2007. 60 с.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Елисеев О. П. Практикум по психологии личности / О. П. Елисеев. СПб. : Питер, 2001. 560 с.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Карпов А. В. Психология принятия управленческих решений / А. В. Карпов. М., 1998. 318 с.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Кредісов А. І. Менеджмент для керівників / А. І. Кредісов, Є. Г. Панченко. К. : Знання, КООО, 1999. – 556 с. </a:t>
            </a:r>
          </a:p>
          <a:p>
            <a:pPr eaLnBrk="1" hangingPunct="1"/>
            <a:r>
              <a:rPr lang="ru-RU" sz="2100" smtClean="0">
                <a:latin typeface="Times New Roman" pitchFamily="18" charset="0"/>
              </a:rPr>
              <a:t>Логунова М. М. Соціально-психологічні аспекти управлінської діяльності / М. М. Логунова. К. : Центр сприяння інституційному розвитку державної служби, 2006. 196 с. </a:t>
            </a:r>
            <a:endParaRPr lang="en-US" sz="21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649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”ПСИХОЛОГІЯ УПРАВЛІННЯ”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16</cp:revision>
  <dcterms:created xsi:type="dcterms:W3CDTF">2020-05-28T12:18:49Z</dcterms:created>
  <dcterms:modified xsi:type="dcterms:W3CDTF">2020-06-05T10:35:32Z</dcterms:modified>
</cp:coreProperties>
</file>